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4630400" cy="8229600"/>
  <p:notesSz cx="8229600" cy="14630400"/>
  <p:embeddedFontLst>
    <p:embeddedFont>
      <p:font typeface="DM Sans Medium" pitchFamily="2" charset="0"/>
      <p:regular r:id="rId19"/>
    </p:embeddedFont>
    <p:embeddedFont>
      <p:font typeface="Inter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D721D6-89C0-4C08-B468-AC996F4B0E6E}" v="1" dt="2025-06-22T09:47:47.2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38" autoAdjust="0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93" y="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ina Dsouza" userId="f6b52f13122617c7" providerId="LiveId" clId="{75D721D6-89C0-4C08-B468-AC996F4B0E6E}"/>
    <pc:docChg chg="undo custSel modSld">
      <pc:chgData name="Karina Dsouza" userId="f6b52f13122617c7" providerId="LiveId" clId="{75D721D6-89C0-4C08-B468-AC996F4B0E6E}" dt="2025-06-22T09:47:47.295" v="3"/>
      <pc:docMkLst>
        <pc:docMk/>
      </pc:docMkLst>
      <pc:sldChg chg="modSp mod">
        <pc:chgData name="Karina Dsouza" userId="f6b52f13122617c7" providerId="LiveId" clId="{75D721D6-89C0-4C08-B468-AC996F4B0E6E}" dt="2025-06-22T09:46:01.257" v="1" actId="20577"/>
        <pc:sldMkLst>
          <pc:docMk/>
          <pc:sldMk cId="0" sldId="262"/>
        </pc:sldMkLst>
        <pc:spChg chg="mod">
          <ac:chgData name="Karina Dsouza" userId="f6b52f13122617c7" providerId="LiveId" clId="{75D721D6-89C0-4C08-B468-AC996F4B0E6E}" dt="2025-06-22T09:46:01.257" v="1" actId="20577"/>
          <ac:spMkLst>
            <pc:docMk/>
            <pc:sldMk cId="0" sldId="262"/>
            <ac:spMk id="7" creationId="{00000000-0000-0000-0000-000000000000}"/>
          </ac:spMkLst>
        </pc:spChg>
      </pc:sldChg>
      <pc:sldChg chg="delSp mod modAnim">
        <pc:chgData name="Karina Dsouza" userId="f6b52f13122617c7" providerId="LiveId" clId="{75D721D6-89C0-4C08-B468-AC996F4B0E6E}" dt="2025-06-22T09:47:47.295" v="3"/>
        <pc:sldMkLst>
          <pc:docMk/>
          <pc:sldMk cId="0" sldId="263"/>
        </pc:sldMkLst>
        <pc:picChg chg="del">
          <ac:chgData name="Karina Dsouza" userId="f6b52f13122617c7" providerId="LiveId" clId="{75D721D6-89C0-4C08-B468-AC996F4B0E6E}" dt="2025-06-22T09:47:33.630" v="2" actId="478"/>
          <ac:picMkLst>
            <pc:docMk/>
            <pc:sldMk cId="0" sldId="263"/>
            <ac:picMk id="6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8298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68948" y="25120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5400" b="1" u="sng" dirty="0"/>
          </a:p>
        </p:txBody>
      </p:sp>
      <p:sp>
        <p:nvSpPr>
          <p:cNvPr id="4" name="Text 1"/>
          <p:cNvSpPr/>
          <p:nvPr/>
        </p:nvSpPr>
        <p:spPr>
          <a:xfrm>
            <a:off x="6304254" y="487235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educational institutions through advanced performance tracking. Our solution enhances student outcomes and operational efficiency. We are at the forefront of educational innovation.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5486400" y="7640664"/>
            <a:ext cx="91440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17B50A89-BE29-C527-10B5-E9F7DA18C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948" y="770021"/>
            <a:ext cx="6376737" cy="3922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5338" y="677918"/>
            <a:ext cx="4635063" cy="6038192"/>
          </a:xfrm>
          <a:prstGeom prst="rect">
            <a:avLst/>
          </a:prstGeom>
        </p:spPr>
      </p:pic>
      <p:pic>
        <p:nvPicPr>
          <p:cNvPr id="3" name="Picture 2" descr="8-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634" y="679862"/>
            <a:ext cx="4555922" cy="6036248"/>
          </a:xfrm>
          <a:prstGeom prst="rect">
            <a:avLst/>
          </a:prstGeom>
        </p:spPr>
      </p:pic>
      <p:pic>
        <p:nvPicPr>
          <p:cNvPr id="4" name="Picture 3" descr="6-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315" y="677917"/>
            <a:ext cx="4972454" cy="60362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s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559"/>
            <a:ext cx="4493172" cy="6589986"/>
          </a:xfrm>
          <a:prstGeom prst="rect">
            <a:avLst/>
          </a:prstGeom>
        </p:spPr>
      </p:pic>
      <p:pic>
        <p:nvPicPr>
          <p:cNvPr id="15" name="Picture 14" descr="s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8842" y="567559"/>
            <a:ext cx="4621962" cy="6589986"/>
          </a:xfrm>
          <a:prstGeom prst="rect">
            <a:avLst/>
          </a:prstGeom>
        </p:spPr>
      </p:pic>
      <p:pic>
        <p:nvPicPr>
          <p:cNvPr id="30721" name="Picture 1" descr="C:\Users\Vincent\Downloads\s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853448" y="567559"/>
            <a:ext cx="4776952" cy="658998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C:\Users\Vincent\Downloads\s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13436" y="740979"/>
            <a:ext cx="4508938" cy="6668876"/>
          </a:xfrm>
          <a:prstGeom prst="rect">
            <a:avLst/>
          </a:prstGeom>
          <a:noFill/>
        </p:spPr>
      </p:pic>
      <p:pic>
        <p:nvPicPr>
          <p:cNvPr id="32771" name="Picture 3" descr="C:\Users\Vincent\Downloads\s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40979"/>
            <a:ext cx="4824248" cy="6668876"/>
          </a:xfrm>
          <a:prstGeom prst="rect">
            <a:avLst/>
          </a:prstGeom>
          <a:noFill/>
        </p:spPr>
      </p:pic>
      <p:pic>
        <p:nvPicPr>
          <p:cNvPr id="32772" name="Picture 4" descr="C:\Users\Vincent\Downloads\s6.png"/>
          <p:cNvPicPr>
            <a:picLocks noChangeAspect="1" noChangeArrowheads="1"/>
          </p:cNvPicPr>
          <p:nvPr/>
        </p:nvPicPr>
        <p:blipFill>
          <a:blip r:embed="rId4"/>
          <a:srcRect b="8511"/>
          <a:stretch>
            <a:fillRect/>
          </a:stretch>
        </p:blipFill>
        <p:spPr bwMode="auto">
          <a:xfrm>
            <a:off x="9758855" y="740979"/>
            <a:ext cx="4871545" cy="6668876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0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7787898"/>
            <a:ext cx="14630400" cy="4417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794" name="AutoShape 2" descr="blob:https://web.whatsapp.com/ff2f06b4-5b25-423d-ae82-746e68db26f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796" name="AutoShape 4" descr="blob:https://web.whatsapp.com/ff2f06b4-5b25-423d-ae82-746e68db26f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798" name="AutoShape 6" descr="blob:https://web.whatsapp.com/ff2f06b4-5b25-423d-ae82-746e68db26f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800" name="AutoShape 8" descr="blob:https://web.whatsapp.com/ff2f06b4-5b25-423d-ae82-746e68db26f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d1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160338"/>
            <a:ext cx="14254107" cy="6057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0375" y="6218238"/>
            <a:ext cx="134605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This Power BI dashboard, titled </a:t>
            </a:r>
            <a:r>
              <a:rPr lang="en-US" sz="2400" b="1" dirty="0"/>
              <a:t>"</a:t>
            </a:r>
            <a:r>
              <a:rPr lang="en-US" sz="2400" b="1" dirty="0" err="1"/>
              <a:t>InsightED</a:t>
            </a:r>
            <a:r>
              <a:rPr lang="en-US" sz="2400" b="1" dirty="0"/>
              <a:t> – Student Performance Tracker"</a:t>
            </a:r>
            <a:r>
              <a:rPr lang="en-US" sz="2400" dirty="0"/>
              <a:t>, offers a comprehensive visual analysis of student metrics including average percentage, attendance, and grade distribution across terms. It enables quick insights into top/bottom performers and highlights performance trends using AI-powered data visualization.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2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10" y="252249"/>
            <a:ext cx="14047076" cy="60697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83324" y="6587569"/>
            <a:ext cx="135898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This Power BI dashboard titled </a:t>
            </a:r>
            <a:r>
              <a:rPr lang="en-US" sz="2400" b="1" dirty="0"/>
              <a:t>"Low Performers &amp; Risk Alert Dashboard"</a:t>
            </a:r>
            <a:r>
              <a:rPr lang="en-US" sz="2400" dirty="0"/>
              <a:t> highlights at-risk students based on subject-wise performance and attendance. It provides a visual breakdown of student status (safe vs. medium risk) and enables early intervention through risk-based filtering and performance trends.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7787898"/>
            <a:ext cx="14630400" cy="4417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7787898"/>
            <a:ext cx="14630400" cy="4417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d3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79" y="346842"/>
            <a:ext cx="14015545" cy="64361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924795" y="7015655"/>
            <a:ext cx="6834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83324" y="6587569"/>
            <a:ext cx="135898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This </a:t>
            </a:r>
            <a:r>
              <a:rPr lang="en-US" sz="2400" b="1" dirty="0"/>
              <a:t>Attendance Trend Analytics Dashboard</a:t>
            </a:r>
            <a:r>
              <a:rPr lang="en-US" sz="2400" dirty="0"/>
              <a:t> visualizes student attendance patterns across subjects, highlighting those falling below the 75% benchmark. It combines line, bullet, and progression charts to track individual attendance trends and support timely academic interventions.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7787898"/>
            <a:ext cx="14630400" cy="4417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d4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185"/>
            <a:ext cx="14630400" cy="639838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15309" y="6587569"/>
            <a:ext cx="137475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</a:t>
            </a:r>
            <a:r>
              <a:rPr lang="en-US" sz="2400" b="1" dirty="0"/>
              <a:t>Parent Portal Dashboard</a:t>
            </a:r>
            <a:r>
              <a:rPr lang="en-US" sz="2400" dirty="0"/>
              <a:t> provides a personalized view of student progress, showcasing subject-wise improvements, teacher feedback, class ranking, and attendance. It empowers parents with clear insights into their child’s academic and behavioral trends for informed involvement.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2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98689"/>
            <a:ext cx="128244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Challenge: Understanding Student Journeys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476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489013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Now?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45151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methods fail to capture dynamic student progress. Universities need better insights to support their students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48476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5973008" y="489013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For Whom?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973008" y="545151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system benefits students, faculty, and administrators alike. It helps everyone make data-driven decisions for academic improvement.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48476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10415111" y="489013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The Problem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0415111" y="5451515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systems lack comprehensive tracking of performance and attendance trends. Identifying at-risk students is a major challenge.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0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Generated image">
            <a:extLst>
              <a:ext uri="{FF2B5EF4-FFF2-40B4-BE49-F238E27FC236}">
                <a16:creationId xmlns:a16="http://schemas.microsoft.com/office/drawing/2014/main" id="{BCA604AD-9546-D884-9E41-17985EC75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12032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047" y="767120"/>
            <a:ext cx="7631906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Our Solution: A Holistic Performance Tracker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56047" y="2441258"/>
            <a:ext cx="763190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integrates key data points for a complete view. It leverages automation for efficient data analysis and timely interventions.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6047" y="3375303"/>
            <a:ext cx="3707963" cy="2281118"/>
          </a:xfrm>
          <a:prstGeom prst="roundRect">
            <a:avLst>
              <a:gd name="adj" fmla="val 1421"/>
            </a:avLst>
          </a:prstGeom>
          <a:solidFill>
            <a:srgbClr val="EDEBE3"/>
          </a:solidFill>
          <a:ln/>
        </p:spPr>
      </p:sp>
      <p:sp>
        <p:nvSpPr>
          <p:cNvPr id="6" name="Text 3"/>
          <p:cNvSpPr/>
          <p:nvPr/>
        </p:nvSpPr>
        <p:spPr>
          <a:xfrm>
            <a:off x="972026" y="3591282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Automated Insights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72026" y="4058364"/>
            <a:ext cx="3276005" cy="1036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alerts for declining performance. Early intervention becomes seamless.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79990" y="3375303"/>
            <a:ext cx="3707963" cy="2281118"/>
          </a:xfrm>
          <a:prstGeom prst="roundRect">
            <a:avLst>
              <a:gd name="adj" fmla="val 1421"/>
            </a:avLst>
          </a:prstGeom>
          <a:solidFill>
            <a:srgbClr val="EDEBE3"/>
          </a:solidFill>
          <a:ln/>
        </p:spPr>
      </p:sp>
      <p:sp>
        <p:nvSpPr>
          <p:cNvPr id="9" name="Text 6"/>
          <p:cNvSpPr/>
          <p:nvPr/>
        </p:nvSpPr>
        <p:spPr>
          <a:xfrm>
            <a:off x="4895969" y="3591282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Comprehensive Data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895969" y="4058364"/>
            <a:ext cx="3276005" cy="1382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Integrates grades, attendance, and engagement metrics. Provides a 360-degree student view.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56047" y="5872401"/>
            <a:ext cx="7631906" cy="1590080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12" name="Text 9"/>
          <p:cNvSpPr/>
          <p:nvPr/>
        </p:nvSpPr>
        <p:spPr>
          <a:xfrm>
            <a:off x="972026" y="6088380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User-Friendly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972026" y="6555462"/>
            <a:ext cx="7199948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Intuitive interface for easy navigation and data access. Designed for all stakeholders.</a:t>
            </a:r>
            <a:endParaRPr lang="en-US" sz="1700" dirty="0"/>
          </a:p>
        </p:txBody>
      </p:sp>
      <p:sp>
        <p:nvSpPr>
          <p:cNvPr id="14" name="Rectangle 13"/>
          <p:cNvSpPr/>
          <p:nvPr/>
        </p:nvSpPr>
        <p:spPr>
          <a:xfrm>
            <a:off x="0" y="7640664"/>
            <a:ext cx="91440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 descr="Generated image">
            <a:extLst>
              <a:ext uri="{FF2B5EF4-FFF2-40B4-BE49-F238E27FC236}">
                <a16:creationId xmlns:a16="http://schemas.microsoft.com/office/drawing/2014/main" id="{9C184E19-6B95-3411-FFB4-5534B2956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0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4530"/>
            <a:ext cx="84565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Product Overview: Key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30285"/>
            <a:ext cx="3171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Automated Data Import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114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integration with existing university systems. Reduces manual data entry errors.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64048"/>
            <a:ext cx="51429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Low-Performing Student Identification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34519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Algorithmic analysis flags students needing support. Provides proactive intervention opportunities.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30285"/>
            <a:ext cx="3504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Subject-Wise Dashboards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8114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summaries of performance by subject. Helps faculty pinpoint areas for improvement.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764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Attendance Tracking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534519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Monitors attendance trends for each student. Contributes to a holistic performance view.</a:t>
            </a:r>
            <a:endParaRPr lang="en-US" sz="1750" dirty="0"/>
          </a:p>
        </p:txBody>
      </p:sp>
      <p:sp>
        <p:nvSpPr>
          <p:cNvPr id="11" name="Rectangle 10"/>
          <p:cNvSpPr/>
          <p:nvPr/>
        </p:nvSpPr>
        <p:spPr>
          <a:xfrm>
            <a:off x="15498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Generated image">
            <a:extLst>
              <a:ext uri="{FF2B5EF4-FFF2-40B4-BE49-F238E27FC236}">
                <a16:creationId xmlns:a16="http://schemas.microsoft.com/office/drawing/2014/main" id="{1D5BDAE2-2ABA-F280-F753-E44E5A423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12032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96369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Business Analysis: Ensuring Success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8891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approach emphasizes thorough analysis and stakeholder engagement. This ensures the system meets all university requirements.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98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6" name="Text 3"/>
          <p:cNvSpPr/>
          <p:nvPr/>
        </p:nvSpPr>
        <p:spPr>
          <a:xfrm>
            <a:off x="878860" y="57123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5712381"/>
            <a:ext cx="564249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Workshops with Academic Departments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530906" y="6699052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Gather detailed requirements and feedback. Ensures system alignment with educational needs.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56884" y="56698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0" name="Text 7"/>
          <p:cNvSpPr/>
          <p:nvPr/>
        </p:nvSpPr>
        <p:spPr>
          <a:xfrm>
            <a:off x="7541955" y="57123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194000" y="571238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Define UAT Checklist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8194000" y="6273760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criteria for user acceptance testing. Guarantees system quality and usability.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0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Generated image">
            <a:extLst>
              <a:ext uri="{FF2B5EF4-FFF2-40B4-BE49-F238E27FC236}">
                <a16:creationId xmlns:a16="http://schemas.microsoft.com/office/drawing/2014/main" id="{6D281260-48BD-0A8D-3E56-D6E71AFBB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0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3615"/>
            <a:ext cx="112964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Technical Foundations: Data and Diagrams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293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Excel Tasks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05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Pivot table for subject-wise grading.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527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Conditional formatting for performance tiers.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293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UML Diagrams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05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Sequence Diagram for Course Enrollment.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527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Deployment Diagram for LMS.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25006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technical documents ensure robust system architecture. They also provide clarity for development and deployment.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5498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 descr="Generated image">
            <a:extLst>
              <a:ext uri="{FF2B5EF4-FFF2-40B4-BE49-F238E27FC236}">
                <a16:creationId xmlns:a16="http://schemas.microsoft.com/office/drawing/2014/main" id="{B058515B-2D8B-9B7C-263E-1AE3D11A5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0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87968"/>
            <a:ext cx="7406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Moving Forward: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69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ready to transform student performance tracking. Our project will deliver significant value to the university.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17864"/>
            <a:ext cx="2363986" cy="62376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498" y="7640664"/>
            <a:ext cx="9128502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Generated image">
            <a:extLst>
              <a:ext uri="{FF2B5EF4-FFF2-40B4-BE49-F238E27FC236}">
                <a16:creationId xmlns:a16="http://schemas.microsoft.com/office/drawing/2014/main" id="{12C2164A-4090-FFE8-4A1D-08BFC1EED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0" y="0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20312" y="3235862"/>
            <a:ext cx="843107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Documentation </a:t>
            </a:r>
          </a:p>
        </p:txBody>
      </p:sp>
      <p:pic>
        <p:nvPicPr>
          <p:cNvPr id="1026" name="Picture 2" descr="36+ Thousand Document Management System Icon Royalty-Free Images, Stock  Photos &amp; Pictures | Shutter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469464" y="44392"/>
            <a:ext cx="5563893" cy="82296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7640664"/>
            <a:ext cx="9252488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p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760"/>
            <a:ext cx="4795044" cy="7072436"/>
          </a:xfrm>
          <a:prstGeom prst="rect">
            <a:avLst/>
          </a:prstGeom>
        </p:spPr>
      </p:pic>
      <p:pic>
        <p:nvPicPr>
          <p:cNvPr id="3" name="Picture 2" descr="Capture 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518" y="273759"/>
            <a:ext cx="4519438" cy="707243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 descr="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5466" y="273760"/>
            <a:ext cx="4824933" cy="707243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498" y="7640664"/>
            <a:ext cx="14630400" cy="588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565</Words>
  <Application>Microsoft Office PowerPoint</Application>
  <PresentationFormat>Custom</PresentationFormat>
  <Paragraphs>55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DM Sans Medium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Vincent</dc:creator>
  <cp:lastModifiedBy>R J</cp:lastModifiedBy>
  <cp:revision>7</cp:revision>
  <dcterms:created xsi:type="dcterms:W3CDTF">2025-06-22T09:44:09Z</dcterms:created>
  <dcterms:modified xsi:type="dcterms:W3CDTF">2025-06-26T08:37:49Z</dcterms:modified>
</cp:coreProperties>
</file>